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74" r:id="rId3"/>
    <p:sldId id="275" r:id="rId4"/>
    <p:sldId id="282" r:id="rId5"/>
    <p:sldId id="279" r:id="rId6"/>
    <p:sldId id="278" r:id="rId7"/>
    <p:sldId id="283" r:id="rId8"/>
    <p:sldId id="280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79" d="100"/>
          <a:sy n="79" d="100"/>
        </p:scale>
        <p:origin x="-222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322373-E206-42A0-9C75-8454C6F6EC73}" type="doc">
      <dgm:prSet loTypeId="urn:microsoft.com/office/officeart/2005/8/layout/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F6A0EBE5-82F3-471D-AB46-8FF17F7A1751}">
      <dgm:prSet phldrT="[Text]"/>
      <dgm:spPr/>
      <dgm:t>
        <a:bodyPr/>
        <a:lstStyle/>
        <a:p>
          <a:pPr rtl="0"/>
          <a:r>
            <a:rPr lang="en-GB" dirty="0" smtClean="0"/>
            <a:t>SHOULD: I can describe the purpose of line weights and colour.</a:t>
          </a:r>
          <a:endParaRPr lang="en-GB" dirty="0"/>
        </a:p>
      </dgm:t>
    </dgm:pt>
    <dgm:pt modelId="{BF89C017-B39B-44F5-B6BE-1FA3A26C3EBD}" type="parTrans" cxnId="{B9E054DE-CD79-400B-8101-DF24C1E3FA7F}">
      <dgm:prSet/>
      <dgm:spPr/>
      <dgm:t>
        <a:bodyPr/>
        <a:lstStyle/>
        <a:p>
          <a:endParaRPr lang="en-GB"/>
        </a:p>
      </dgm:t>
    </dgm:pt>
    <dgm:pt modelId="{F35AC09F-D1A1-400F-9AF6-2EE69A500116}" type="sibTrans" cxnId="{B9E054DE-CD79-400B-8101-DF24C1E3FA7F}">
      <dgm:prSet/>
      <dgm:spPr/>
      <dgm:t>
        <a:bodyPr/>
        <a:lstStyle/>
        <a:p>
          <a:endParaRPr lang="en-GB"/>
        </a:p>
      </dgm:t>
    </dgm:pt>
    <dgm:pt modelId="{671594B5-5532-45D4-9FE1-11E74B2DEDA1}">
      <dgm:prSet phldrT="[Text]"/>
      <dgm:spPr/>
      <dgm:t>
        <a:bodyPr/>
        <a:lstStyle/>
        <a:p>
          <a:pPr rtl="0"/>
          <a:r>
            <a:rPr lang="en-GB" dirty="0" smtClean="0"/>
            <a:t>COULD: I can demonstrate how line weight and colour makes a product appear more realistic.</a:t>
          </a:r>
          <a:endParaRPr lang="en-GB" dirty="0"/>
        </a:p>
      </dgm:t>
    </dgm:pt>
    <dgm:pt modelId="{33C742EA-12AB-4414-83E4-6A56545E59EF}" type="parTrans" cxnId="{F2ABA787-8C68-495D-84CB-8610F39BE4C9}">
      <dgm:prSet/>
      <dgm:spPr/>
      <dgm:t>
        <a:bodyPr/>
        <a:lstStyle/>
        <a:p>
          <a:endParaRPr lang="en-US"/>
        </a:p>
      </dgm:t>
    </dgm:pt>
    <dgm:pt modelId="{2A5E5BF1-2787-482A-A4B7-5671FA50EED2}" type="sibTrans" cxnId="{F2ABA787-8C68-495D-84CB-8610F39BE4C9}">
      <dgm:prSet/>
      <dgm:spPr/>
      <dgm:t>
        <a:bodyPr/>
        <a:lstStyle/>
        <a:p>
          <a:endParaRPr lang="en-US"/>
        </a:p>
      </dgm:t>
    </dgm:pt>
    <dgm:pt modelId="{9B958815-CC68-43E0-A27E-89FCE835A0F2}">
      <dgm:prSet phldrT="[Text]"/>
      <dgm:spPr/>
      <dgm:t>
        <a:bodyPr/>
        <a:lstStyle/>
        <a:p>
          <a:pPr rtl="0"/>
          <a:r>
            <a:rPr lang="en-GB" dirty="0" smtClean="0"/>
            <a:t>SOME: I can use line weight and colour </a:t>
          </a:r>
          <a:r>
            <a:rPr lang="en-GB" u="sng" dirty="0" smtClean="0"/>
            <a:t>very accurately</a:t>
          </a:r>
          <a:r>
            <a:rPr lang="en-GB" u="none" dirty="0" smtClean="0"/>
            <a:t> </a:t>
          </a:r>
          <a:r>
            <a:rPr lang="en-GB" dirty="0" smtClean="0"/>
            <a:t>to make products stand out.</a:t>
          </a:r>
          <a:endParaRPr lang="en-GB" dirty="0"/>
        </a:p>
      </dgm:t>
    </dgm:pt>
    <dgm:pt modelId="{50583C88-CB6C-4A23-AE62-9B70A020CD97}" type="parTrans" cxnId="{B9BC7E12-BF2E-4CDE-A27F-D16A4FF251B0}">
      <dgm:prSet/>
      <dgm:spPr/>
      <dgm:t>
        <a:bodyPr/>
        <a:lstStyle/>
        <a:p>
          <a:endParaRPr lang="en-US"/>
        </a:p>
      </dgm:t>
    </dgm:pt>
    <dgm:pt modelId="{EEECF92F-21D0-48C8-9C8E-3784C3355C6A}" type="sibTrans" cxnId="{B9BC7E12-BF2E-4CDE-A27F-D16A4FF251B0}">
      <dgm:prSet/>
      <dgm:spPr/>
      <dgm:t>
        <a:bodyPr/>
        <a:lstStyle/>
        <a:p>
          <a:endParaRPr lang="en-US"/>
        </a:p>
      </dgm:t>
    </dgm:pt>
    <dgm:pt modelId="{F4D14383-78F6-4BF9-A79E-4C38B903E124}" type="pres">
      <dgm:prSet presAssocID="{23322373-E206-42A0-9C75-8454C6F6EC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8F3E0D5-D364-42E5-9BDE-F14AA8C6018D}" type="pres">
      <dgm:prSet presAssocID="{9B958815-CC68-43E0-A27E-89FCE835A0F2}" presName="boxAndChildren" presStyleCnt="0"/>
      <dgm:spPr/>
    </dgm:pt>
    <dgm:pt modelId="{B3185DF0-C4ED-4525-8B2D-8B820881E7FD}" type="pres">
      <dgm:prSet presAssocID="{9B958815-CC68-43E0-A27E-89FCE835A0F2}" presName="parentTextBox" presStyleLbl="node1" presStyleIdx="0" presStyleCnt="3"/>
      <dgm:spPr/>
      <dgm:t>
        <a:bodyPr/>
        <a:lstStyle/>
        <a:p>
          <a:endParaRPr lang="en-US"/>
        </a:p>
      </dgm:t>
    </dgm:pt>
    <dgm:pt modelId="{9D2D2A0D-0661-4F65-9ADB-734C01984C38}" type="pres">
      <dgm:prSet presAssocID="{2A5E5BF1-2787-482A-A4B7-5671FA50EED2}" presName="sp" presStyleCnt="0"/>
      <dgm:spPr/>
      <dgm:t>
        <a:bodyPr/>
        <a:lstStyle/>
        <a:p>
          <a:endParaRPr lang="en-US"/>
        </a:p>
      </dgm:t>
    </dgm:pt>
    <dgm:pt modelId="{6E50EE68-6473-405E-A44E-172F431DA878}" type="pres">
      <dgm:prSet presAssocID="{671594B5-5532-45D4-9FE1-11E74B2DEDA1}" presName="arrowAndChildren" presStyleCnt="0"/>
      <dgm:spPr/>
      <dgm:t>
        <a:bodyPr/>
        <a:lstStyle/>
        <a:p>
          <a:endParaRPr lang="en-US"/>
        </a:p>
      </dgm:t>
    </dgm:pt>
    <dgm:pt modelId="{D24AE253-BEAD-4267-ACA9-40C892FD1AE8}" type="pres">
      <dgm:prSet presAssocID="{671594B5-5532-45D4-9FE1-11E74B2DEDA1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9F1FD43B-0690-4228-AE4C-2AE092E2F70D}" type="pres">
      <dgm:prSet presAssocID="{F35AC09F-D1A1-400F-9AF6-2EE69A500116}" presName="sp" presStyleCnt="0"/>
      <dgm:spPr/>
      <dgm:t>
        <a:bodyPr/>
        <a:lstStyle/>
        <a:p>
          <a:endParaRPr lang="en-US"/>
        </a:p>
      </dgm:t>
    </dgm:pt>
    <dgm:pt modelId="{F7847D0D-E328-484F-A3DD-02EEEE4BE0AA}" type="pres">
      <dgm:prSet presAssocID="{F6A0EBE5-82F3-471D-AB46-8FF17F7A1751}" presName="arrowAndChildren" presStyleCnt="0"/>
      <dgm:spPr/>
      <dgm:t>
        <a:bodyPr/>
        <a:lstStyle/>
        <a:p>
          <a:endParaRPr lang="en-US"/>
        </a:p>
      </dgm:t>
    </dgm:pt>
    <dgm:pt modelId="{F1992D49-26C0-4B48-A11F-AA97C1A8F2E9}" type="pres">
      <dgm:prSet presAssocID="{F6A0EBE5-82F3-471D-AB46-8FF17F7A1751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22F3422E-576C-4588-A45D-CEE433948E82}" type="presOf" srcId="{671594B5-5532-45D4-9FE1-11E74B2DEDA1}" destId="{D24AE253-BEAD-4267-ACA9-40C892FD1AE8}" srcOrd="0" destOrd="0" presId="urn:microsoft.com/office/officeart/2005/8/layout/process4"/>
    <dgm:cxn modelId="{F2ABA787-8C68-495D-84CB-8610F39BE4C9}" srcId="{23322373-E206-42A0-9C75-8454C6F6EC73}" destId="{671594B5-5532-45D4-9FE1-11E74B2DEDA1}" srcOrd="1" destOrd="0" parTransId="{33C742EA-12AB-4414-83E4-6A56545E59EF}" sibTransId="{2A5E5BF1-2787-482A-A4B7-5671FA50EED2}"/>
    <dgm:cxn modelId="{2E3F3B4A-2F4A-4F0C-9493-AE9E6BD00B89}" type="presOf" srcId="{9B958815-CC68-43E0-A27E-89FCE835A0F2}" destId="{B3185DF0-C4ED-4525-8B2D-8B820881E7FD}" srcOrd="0" destOrd="0" presId="urn:microsoft.com/office/officeart/2005/8/layout/process4"/>
    <dgm:cxn modelId="{B9BC7E12-BF2E-4CDE-A27F-D16A4FF251B0}" srcId="{23322373-E206-42A0-9C75-8454C6F6EC73}" destId="{9B958815-CC68-43E0-A27E-89FCE835A0F2}" srcOrd="2" destOrd="0" parTransId="{50583C88-CB6C-4A23-AE62-9B70A020CD97}" sibTransId="{EEECF92F-21D0-48C8-9C8E-3784C3355C6A}"/>
    <dgm:cxn modelId="{94A76DDB-8266-42FC-8056-EACF01F009FE}" type="presOf" srcId="{F6A0EBE5-82F3-471D-AB46-8FF17F7A1751}" destId="{F1992D49-26C0-4B48-A11F-AA97C1A8F2E9}" srcOrd="0" destOrd="0" presId="urn:microsoft.com/office/officeart/2005/8/layout/process4"/>
    <dgm:cxn modelId="{B9E054DE-CD79-400B-8101-DF24C1E3FA7F}" srcId="{23322373-E206-42A0-9C75-8454C6F6EC73}" destId="{F6A0EBE5-82F3-471D-AB46-8FF17F7A1751}" srcOrd="0" destOrd="0" parTransId="{BF89C017-B39B-44F5-B6BE-1FA3A26C3EBD}" sibTransId="{F35AC09F-D1A1-400F-9AF6-2EE69A500116}"/>
    <dgm:cxn modelId="{118C7569-9826-4454-A981-DD7ED674FEFA}" type="presOf" srcId="{23322373-E206-42A0-9C75-8454C6F6EC73}" destId="{F4D14383-78F6-4BF9-A79E-4C38B903E124}" srcOrd="0" destOrd="0" presId="urn:microsoft.com/office/officeart/2005/8/layout/process4"/>
    <dgm:cxn modelId="{FD3AFCC2-478A-46C1-8D3F-0A7A67DDA2EC}" type="presParOf" srcId="{F4D14383-78F6-4BF9-A79E-4C38B903E124}" destId="{F8F3E0D5-D364-42E5-9BDE-F14AA8C6018D}" srcOrd="0" destOrd="0" presId="urn:microsoft.com/office/officeart/2005/8/layout/process4"/>
    <dgm:cxn modelId="{0F917D7D-54D6-4267-95B4-A132723AA741}" type="presParOf" srcId="{F8F3E0D5-D364-42E5-9BDE-F14AA8C6018D}" destId="{B3185DF0-C4ED-4525-8B2D-8B820881E7FD}" srcOrd="0" destOrd="0" presId="urn:microsoft.com/office/officeart/2005/8/layout/process4"/>
    <dgm:cxn modelId="{0A16BBA5-4D54-4FBF-AF51-0704ECB141B3}" type="presParOf" srcId="{F4D14383-78F6-4BF9-A79E-4C38B903E124}" destId="{9D2D2A0D-0661-4F65-9ADB-734C01984C38}" srcOrd="1" destOrd="0" presId="urn:microsoft.com/office/officeart/2005/8/layout/process4"/>
    <dgm:cxn modelId="{A62B9E8A-F3A4-4C1E-9BD8-4F275BA0FFE9}" type="presParOf" srcId="{F4D14383-78F6-4BF9-A79E-4C38B903E124}" destId="{6E50EE68-6473-405E-A44E-172F431DA878}" srcOrd="2" destOrd="0" presId="urn:microsoft.com/office/officeart/2005/8/layout/process4"/>
    <dgm:cxn modelId="{14FE8FA2-B868-4A70-BC78-118603032340}" type="presParOf" srcId="{6E50EE68-6473-405E-A44E-172F431DA878}" destId="{D24AE253-BEAD-4267-ACA9-40C892FD1AE8}" srcOrd="0" destOrd="0" presId="urn:microsoft.com/office/officeart/2005/8/layout/process4"/>
    <dgm:cxn modelId="{6D215BEE-F648-431D-99BF-F5AA39BB75D8}" type="presParOf" srcId="{F4D14383-78F6-4BF9-A79E-4C38B903E124}" destId="{9F1FD43B-0690-4228-AE4C-2AE092E2F70D}" srcOrd="3" destOrd="0" presId="urn:microsoft.com/office/officeart/2005/8/layout/process4"/>
    <dgm:cxn modelId="{BF0DDE34-7E07-44A6-862A-A3974D421B83}" type="presParOf" srcId="{F4D14383-78F6-4BF9-A79E-4C38B903E124}" destId="{F7847D0D-E328-484F-A3DD-02EEEE4BE0AA}" srcOrd="4" destOrd="0" presId="urn:microsoft.com/office/officeart/2005/8/layout/process4"/>
    <dgm:cxn modelId="{8A7C0E36-AB85-41B4-90CD-AFF298B624C5}" type="presParOf" srcId="{F7847D0D-E328-484F-A3DD-02EEEE4BE0AA}" destId="{F1992D49-26C0-4B48-A11F-AA97C1A8F2E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5DF0-C4ED-4525-8B2D-8B820881E7FD}">
      <dsp:nvSpPr>
        <dsp:cNvPr id="0" name=""/>
        <dsp:cNvSpPr/>
      </dsp:nvSpPr>
      <dsp:spPr>
        <a:xfrm>
          <a:off x="0" y="4080791"/>
          <a:ext cx="5638601" cy="133940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SOME: I can use line weight and colour </a:t>
          </a:r>
          <a:r>
            <a:rPr lang="en-GB" sz="2300" u="sng" kern="1200" dirty="0" smtClean="0"/>
            <a:t>very accurately</a:t>
          </a:r>
          <a:r>
            <a:rPr lang="en-GB" sz="2300" u="none" kern="1200" dirty="0" smtClean="0"/>
            <a:t> </a:t>
          </a:r>
          <a:r>
            <a:rPr lang="en-GB" sz="2300" kern="1200" dirty="0" smtClean="0"/>
            <a:t>to make products stand out.</a:t>
          </a:r>
          <a:endParaRPr lang="en-GB" sz="2300" kern="1200" dirty="0"/>
        </a:p>
      </dsp:txBody>
      <dsp:txXfrm>
        <a:off x="0" y="4080791"/>
        <a:ext cx="5638601" cy="1339406"/>
      </dsp:txXfrm>
    </dsp:sp>
    <dsp:sp modelId="{D24AE253-BEAD-4267-ACA9-40C892FD1AE8}">
      <dsp:nvSpPr>
        <dsp:cNvPr id="0" name=""/>
        <dsp:cNvSpPr/>
      </dsp:nvSpPr>
      <dsp:spPr>
        <a:xfrm rot="10800000">
          <a:off x="0" y="2040875"/>
          <a:ext cx="5638601" cy="2060007"/>
        </a:xfrm>
        <a:prstGeom prst="upArrowCallout">
          <a:avLst/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COULD: I can demonstrate how line weight and colour makes a product appear more realistic.</a:t>
          </a:r>
          <a:endParaRPr lang="en-GB" sz="2300" kern="1200" dirty="0"/>
        </a:p>
      </dsp:txBody>
      <dsp:txXfrm rot="10800000">
        <a:off x="0" y="2040875"/>
        <a:ext cx="5638601" cy="1338531"/>
      </dsp:txXfrm>
    </dsp:sp>
    <dsp:sp modelId="{F1992D49-26C0-4B48-A11F-AA97C1A8F2E9}">
      <dsp:nvSpPr>
        <dsp:cNvPr id="0" name=""/>
        <dsp:cNvSpPr/>
      </dsp:nvSpPr>
      <dsp:spPr>
        <a:xfrm rot="10800000">
          <a:off x="0" y="958"/>
          <a:ext cx="5638601" cy="2060007"/>
        </a:xfrm>
        <a:prstGeom prst="upArrowCallout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300" kern="1200" dirty="0" smtClean="0"/>
            <a:t>SHOULD: I can describe the purpose of line weights and colour.</a:t>
          </a:r>
          <a:endParaRPr lang="en-GB" sz="2300" kern="1200" dirty="0"/>
        </a:p>
      </dsp:txBody>
      <dsp:txXfrm rot="10800000">
        <a:off x="0" y="958"/>
        <a:ext cx="5638601" cy="13385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F8793-9A6C-40E4-A0C8-3A37B35BC153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CD62C-318A-42EE-B8E0-22CF4469F7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581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864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60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090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dirty="0" smtClean="0">
              <a:solidFill>
                <a:srgbClr val="000000"/>
              </a:solidFill>
              <a:latin typeface="+mn-lt"/>
              <a:cs typeface="Century 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437EE1-5C5C-4ED7-BFFF-7D62D4B8520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956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1927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8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126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0106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793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59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3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666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656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703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746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4DF59-BD2F-43BC-A9EA-76BDAB0AF8FF}" type="datetimeFigureOut">
              <a:rPr lang="en-GB" smtClean="0"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8DF4B-4E81-461B-B602-189F95A92BB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00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CyJ1LMTzxk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104503"/>
            <a:ext cx="12192000" cy="646331"/>
            <a:chOff x="0" y="247330"/>
            <a:chExt cx="12192000" cy="545025"/>
          </a:xfrm>
        </p:grpSpPr>
        <p:sp>
          <p:nvSpPr>
            <p:cNvPr id="5" name="Rectangle 4"/>
            <p:cNvSpPr/>
            <p:nvPr/>
          </p:nvSpPr>
          <p:spPr>
            <a:xfrm>
              <a:off x="0" y="332509"/>
              <a:ext cx="12192000" cy="299258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0" y="247330"/>
              <a:ext cx="6270172" cy="545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RE-DESIGN Project Lesson 1</a:t>
              </a:r>
              <a:endParaRPr lang="en-GB" sz="3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75113" y="1524001"/>
            <a:ext cx="1029669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>
                <a:latin typeface="Century Gothic" panose="020B0502020202020204" pitchFamily="34" charset="0"/>
              </a:rPr>
              <a:t>Year 11</a:t>
            </a:r>
          </a:p>
          <a:p>
            <a:pPr algn="ctr"/>
            <a:endParaRPr lang="en-GB" sz="54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GB" sz="5400" b="1" dirty="0" smtClean="0">
                <a:latin typeface="Century Gothic" panose="020B0502020202020204" pitchFamily="34" charset="0"/>
              </a:rPr>
              <a:t>Product Design</a:t>
            </a:r>
          </a:p>
          <a:p>
            <a:pPr algn="ctr"/>
            <a:endParaRPr lang="en-GB" sz="5400" b="1" dirty="0" smtClean="0">
              <a:latin typeface="Century Gothic" panose="020B0502020202020204" pitchFamily="34" charset="0"/>
            </a:endParaRPr>
          </a:p>
          <a:p>
            <a:pPr algn="ctr"/>
            <a:r>
              <a:rPr lang="en-GB" sz="5400" b="1" dirty="0" smtClean="0">
                <a:latin typeface="Century Gothic" panose="020B0502020202020204" pitchFamily="34" charset="0"/>
              </a:rPr>
              <a:t>~Transition GCSE – A Level~</a:t>
            </a:r>
            <a:endParaRPr lang="en-GB" sz="3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25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6469"/>
            <a:ext cx="12192000" cy="813862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BRONZE/SILVER/GOLD</a:t>
            </a:r>
            <a:r>
              <a:rPr lang="en-GB" sz="2700" dirty="0" smtClean="0"/>
              <a:t> – Sort </a:t>
            </a:r>
            <a:r>
              <a:rPr lang="en-GB" sz="2700" dirty="0"/>
              <a:t>the product images below into Ergonomic and Non – </a:t>
            </a:r>
            <a:r>
              <a:rPr lang="en-GB" sz="2700" dirty="0" smtClean="0"/>
              <a:t>Ergonomic.</a:t>
            </a:r>
            <a:br>
              <a:rPr lang="en-GB" sz="2700" dirty="0" smtClean="0"/>
            </a:br>
            <a:r>
              <a:rPr lang="en-GB" sz="2700" b="1" dirty="0" smtClean="0"/>
              <a:t>SILVER/GOLD</a:t>
            </a:r>
            <a:r>
              <a:rPr lang="en-GB" sz="2700" dirty="0" smtClean="0"/>
              <a:t> – Explain what the Ergonomic features of the products are in full sentences. </a:t>
            </a:r>
            <a:endParaRPr lang="en-GB" sz="2700" dirty="0"/>
          </a:p>
        </p:txBody>
      </p:sp>
      <p:pic>
        <p:nvPicPr>
          <p:cNvPr id="5122" name="Picture 2" descr="http://www.sweethomesmobile.com/wp-content/uploads/2015/09/swivel-chair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63" y="2348742"/>
            <a:ext cx="1888200" cy="1888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4" name="Picture 4" descr="http://bestviva.net/wp-content/uploads/2016/03/Merax-High-back-Ergonomic-Pu-Leather-Racing-Chair-Executive-Office-Chair-Swivel-Chair-Reclining-Chair-Napping-Chairng-Chair-205x3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037" y="2284038"/>
            <a:ext cx="1891633" cy="27682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6" name="Picture 6" descr="http://compass.microsoft.com/assets/4b/d0/4bd0d69b-f194-4364-b5f7-d7bc95e795bc.jpg?n=mk_ambi_blk_large.jpg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619" y="5522721"/>
            <a:ext cx="1890065" cy="108503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128" name="Picture 8" descr="http://ergonomicsguru.com/wp-content/uploads/2014/09/Best-Logitech-Mous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28" y="4944667"/>
            <a:ext cx="2075135" cy="11205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30" name="Picture 10" descr="https://s-media-cache-ak0.pinimg.com/236x/26/29/71/2629711eafeb245e66ca906d23797c0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182" y="4711170"/>
            <a:ext cx="1888200" cy="18882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132" name="Picture 12" descr="https://awritersden.files.wordpress.com/2015/03/1920px-03-biccristal2008-03-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74" y="2567978"/>
            <a:ext cx="2265651" cy="15174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34" name="Picture 14" descr="http://office-turn.com/wp-content/uploads/2011/11/Anthro-Modular-Ergonomic-Workstation-and-Computer-Des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874" y="4735560"/>
            <a:ext cx="1894771" cy="189477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136" name="Picture 16" descr="https://www.directofficesupply.co.uk/components/com_virtuemart/shop_image/product/8ef100497da6dfd3c0bb02f6e9c7b23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556" y="2188055"/>
            <a:ext cx="2410017" cy="196290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0" y="157941"/>
            <a:ext cx="12192000" cy="3240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800" b="1" dirty="0" smtClean="0">
                <a:latin typeface="Century Gothic" panose="020B0502020202020204" pitchFamily="34" charset="0"/>
              </a:rPr>
              <a:t>DO NOW TASKS</a:t>
            </a:r>
            <a:endParaRPr lang="en-GB" sz="4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92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g01.a.alicdn.com/kf/HTB1OfthKFXXXXbGXXXXq6xXFXXXn/New-Adult-font-b-Double-b-font-Power-font-b-Electric-b-font-font-b-Toothbrush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37" b="1"/>
          <a:stretch/>
        </p:blipFill>
        <p:spPr bwMode="auto">
          <a:xfrm>
            <a:off x="6092823" y="52371"/>
            <a:ext cx="6092823" cy="685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6834"/>
            <a:ext cx="6089646" cy="1316451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  <a:latin typeface="+mn-lt"/>
              </a:rPr>
              <a:t>Electric </a:t>
            </a:r>
            <a:r>
              <a:rPr lang="en-GB" sz="4800" b="1" dirty="0">
                <a:solidFill>
                  <a:srgbClr val="FF0000"/>
                </a:solidFill>
                <a:latin typeface="+mn-lt"/>
              </a:rPr>
              <a:t>Toothbrush </a:t>
            </a:r>
            <a:r>
              <a:rPr lang="en-GB" sz="48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48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4800" b="1" dirty="0" smtClean="0">
                <a:solidFill>
                  <a:srgbClr val="FF0000"/>
                </a:solidFill>
                <a:latin typeface="+mn-lt"/>
              </a:rPr>
              <a:t>Product Analysis</a:t>
            </a:r>
            <a:endParaRPr lang="en-GB" sz="4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34166"/>
            <a:ext cx="5041628" cy="3599316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3600" dirty="0" smtClean="0"/>
          </a:p>
          <a:p>
            <a:r>
              <a:rPr lang="en-GB" sz="3600" dirty="0" smtClean="0"/>
              <a:t>Identify </a:t>
            </a:r>
            <a:r>
              <a:rPr lang="en-GB" sz="3600" dirty="0"/>
              <a:t>and describe the electric toothbrush ergonomic features.</a:t>
            </a:r>
          </a:p>
          <a:p>
            <a:endParaRPr lang="en-GB" sz="3600" dirty="0"/>
          </a:p>
          <a:p>
            <a:r>
              <a:rPr lang="en-GB" sz="3600" dirty="0"/>
              <a:t>Write your answers down on </a:t>
            </a:r>
            <a:r>
              <a:rPr lang="en-GB" sz="3600" dirty="0" smtClean="0"/>
              <a:t>paper or power-point/word document</a:t>
            </a:r>
            <a:endParaRPr lang="en-GB" sz="3600" dirty="0"/>
          </a:p>
          <a:p>
            <a:endParaRPr lang="en-GB" sz="2800" dirty="0"/>
          </a:p>
          <a:p>
            <a:pPr marL="0" indent="0">
              <a:buNone/>
            </a:pPr>
            <a:endParaRPr lang="en-GB" sz="2800" dirty="0"/>
          </a:p>
        </p:txBody>
      </p:sp>
      <p:sp>
        <p:nvSpPr>
          <p:cNvPr id="4" name="Rectangle: Rounded Corners 3"/>
          <p:cNvSpPr/>
          <p:nvPr/>
        </p:nvSpPr>
        <p:spPr>
          <a:xfrm>
            <a:off x="8716161" y="1233182"/>
            <a:ext cx="2692867" cy="1392572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-3177" y="59306"/>
            <a:ext cx="12192000" cy="3515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800" b="1" dirty="0" smtClean="0">
                <a:latin typeface="Century Gothic" panose="020B0502020202020204" pitchFamily="34" charset="0"/>
              </a:rPr>
              <a:t>Starter</a:t>
            </a:r>
            <a:endParaRPr lang="en-GB" sz="4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14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7005910"/>
              </p:ext>
            </p:extLst>
          </p:nvPr>
        </p:nvGraphicFramePr>
        <p:xfrm>
          <a:off x="262358" y="1117427"/>
          <a:ext cx="5876673" cy="458102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58766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63747">
                <a:tc>
                  <a:txBody>
                    <a:bodyPr/>
                    <a:lstStyle/>
                    <a:p>
                      <a:pPr algn="l"/>
                      <a:r>
                        <a:rPr lang="en-GB" sz="2100" dirty="0" smtClean="0">
                          <a:latin typeface="+mn-lt"/>
                          <a:cs typeface="Century Gothic"/>
                        </a:rPr>
                        <a:t>Learning Objective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28556">
                <a:tc>
                  <a:txBody>
                    <a:bodyPr/>
                    <a:lstStyle/>
                    <a:p>
                      <a:r>
                        <a:rPr lang="en-US" sz="24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By the end of the lesson I will: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24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Be able to use line weights and colour to make a product appear more three-dimensional and realistic.</a:t>
                      </a:r>
                      <a:endParaRPr lang="en-US" sz="2400" b="0" baseline="0" dirty="0" smtClean="0">
                        <a:solidFill>
                          <a:srgbClr val="000000"/>
                        </a:solidFill>
                        <a:latin typeface="+mn-lt"/>
                        <a:cs typeface="Century Gothic"/>
                      </a:endParaRPr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60615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Key words</a:t>
                      </a:r>
                    </a:p>
                    <a:p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Line Weight, Depth, Three</a:t>
                      </a:r>
                      <a:r>
                        <a:rPr lang="en-US" sz="2400" b="0" baseline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 </a:t>
                      </a:r>
                      <a:r>
                        <a:rPr lang="en-US" sz="2400" b="0" dirty="0" smtClean="0">
                          <a:solidFill>
                            <a:srgbClr val="000000"/>
                          </a:solidFill>
                          <a:latin typeface="+mn-lt"/>
                          <a:cs typeface="Century Gothic"/>
                        </a:rPr>
                        <a:t>dimensional, Color, realistic, sketching</a:t>
                      </a:r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868128567"/>
              </p:ext>
            </p:extLst>
          </p:nvPr>
        </p:nvGraphicFramePr>
        <p:xfrm>
          <a:off x="6282465" y="1133139"/>
          <a:ext cx="5638601" cy="54211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ectangle 7"/>
          <p:cNvSpPr/>
          <p:nvPr/>
        </p:nvSpPr>
        <p:spPr>
          <a:xfrm>
            <a:off x="0" y="209006"/>
            <a:ext cx="12192000" cy="4310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800" b="1" dirty="0" smtClean="0">
                <a:latin typeface="Century Gothic" panose="020B0502020202020204" pitchFamily="34" charset="0"/>
              </a:rPr>
              <a:t>The use of line weight and colour</a:t>
            </a:r>
            <a:endParaRPr lang="en-GB" sz="4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84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91741" y="158627"/>
            <a:ext cx="7800259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3200" dirty="0">
                <a:solidFill>
                  <a:schemeClr val="bg1"/>
                </a:solidFill>
              </a:rPr>
              <a:t>Why do you think communicating design information through sketching is important?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4" name="Cloud Callout 3"/>
          <p:cNvSpPr/>
          <p:nvPr/>
        </p:nvSpPr>
        <p:spPr>
          <a:xfrm>
            <a:off x="9144000" y="1586272"/>
            <a:ext cx="2936568" cy="2975897"/>
          </a:xfrm>
          <a:prstGeom prst="cloudCallout">
            <a:avLst>
              <a:gd name="adj1" fmla="val 38542"/>
              <a:gd name="adj2" fmla="val 1197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Hint: Think about the purpose of sketching.</a:t>
            </a:r>
          </a:p>
        </p:txBody>
      </p:sp>
    </p:spTree>
    <p:extLst>
      <p:ext uri="{BB962C8B-B14F-4D97-AF65-F5344CB8AC3E}">
        <p14:creationId xmlns:p14="http://schemas.microsoft.com/office/powerpoint/2010/main" val="144251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7867" y="1066801"/>
            <a:ext cx="2818580" cy="216978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0000"/>
                </a:solidFill>
                <a:cs typeface="Century Gothic"/>
              </a:rPr>
              <a:t>EXTENSION: </a:t>
            </a:r>
            <a:r>
              <a:rPr lang="en-US" sz="2400" b="1" dirty="0">
                <a:solidFill>
                  <a:srgbClr val="000000"/>
                </a:solidFill>
                <a:cs typeface="Century Gothic"/>
              </a:rPr>
              <a:t>Can you include each type of line in each shape on your page?</a:t>
            </a: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84667" y="-182033"/>
            <a:ext cx="406400" cy="406400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84667" y="122768"/>
            <a:ext cx="6116211" cy="639233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667" u="sng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772" y="0"/>
            <a:ext cx="8877669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7866" y="3487109"/>
            <a:ext cx="2818580" cy="30546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b="1" dirty="0" smtClean="0">
              <a:solidFill>
                <a:schemeClr val="bg1"/>
              </a:solidFill>
              <a:cs typeface="Century Gothic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cs typeface="Century Gothic"/>
              </a:rPr>
              <a:t>TASK: Start with drawing the </a:t>
            </a:r>
            <a:r>
              <a:rPr lang="en-US" sz="2400" b="1" dirty="0">
                <a:solidFill>
                  <a:schemeClr val="bg1"/>
                </a:solidFill>
                <a:cs typeface="Century Gothic"/>
              </a:rPr>
              <a:t>simple cube, then move on to more complex shapes.</a:t>
            </a:r>
            <a:endParaRPr lang="en-US" sz="2400" dirty="0">
              <a:solidFill>
                <a:schemeClr val="bg1"/>
              </a:solidFill>
              <a:cs typeface="Century Gothic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37159"/>
            <a:ext cx="12192000" cy="29925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0" y="-5600"/>
            <a:ext cx="7556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Line Weight - Task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95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2184" t="11314" r="22116" b="18661"/>
          <a:stretch/>
        </p:blipFill>
        <p:spPr>
          <a:xfrm>
            <a:off x="3136367" y="352698"/>
            <a:ext cx="9055633" cy="6400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116897"/>
            <a:ext cx="12192000" cy="2818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Shading - Task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34565"/>
            <a:ext cx="3136367" cy="484732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hlinkClick r:id="rId3"/>
              </a:rPr>
              <a:t>https://</a:t>
            </a:r>
            <a:r>
              <a:rPr lang="en-GB" sz="2400" dirty="0" smtClean="0">
                <a:hlinkClick r:id="rId3"/>
              </a:rPr>
              <a:t>www.youtube.com/watch?v=DCyJ1LMTzxk</a:t>
            </a:r>
            <a:endParaRPr lang="en-GB" sz="2400" dirty="0" smtClean="0"/>
          </a:p>
          <a:p>
            <a:r>
              <a:rPr lang="en-GB" sz="2000" b="1" dirty="0" smtClean="0">
                <a:solidFill>
                  <a:schemeClr val="bg1"/>
                </a:solidFill>
                <a:cs typeface="Century Gothic"/>
              </a:rPr>
              <a:t>TASK:</a:t>
            </a:r>
            <a:endParaRPr lang="en-GB" sz="2000" b="1" dirty="0">
              <a:solidFill>
                <a:schemeClr val="bg1"/>
              </a:solidFill>
              <a:cs typeface="Century Gothic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  <a:cs typeface="Century Gothic"/>
              </a:rPr>
              <a:t>Watch video to see how to use different shading techniques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  <a:cs typeface="Century Gothic"/>
              </a:rPr>
              <a:t>Start by finding 6 different tones with a HB pencil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bg1"/>
                </a:solidFill>
                <a:cs typeface="Century Gothic"/>
              </a:rPr>
              <a:t>Draw shapes on right hand side and use different pencils and light direction to shade in.</a:t>
            </a:r>
            <a:endParaRPr lang="en-US" sz="2000" dirty="0">
              <a:solidFill>
                <a:schemeClr val="bg1"/>
              </a:solidFill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997822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84667" y="-182033"/>
            <a:ext cx="406400" cy="406400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84667" y="-182033"/>
            <a:ext cx="406400" cy="406400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243" y="398764"/>
            <a:ext cx="8983805" cy="637033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4667" y="636376"/>
            <a:ext cx="2760133" cy="24121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0000"/>
                </a:solidFill>
                <a:cs typeface="Century Gothic"/>
              </a:rPr>
              <a:t>EXTENSION: </a:t>
            </a:r>
            <a:r>
              <a:rPr lang="en-US" sz="2400" dirty="0">
                <a:solidFill>
                  <a:srgbClr val="000000"/>
                </a:solidFill>
                <a:cs typeface="Century Gothic"/>
              </a:rPr>
              <a:t>Can you vary the tone on each face to make the object look more realistic?</a:t>
            </a:r>
          </a:p>
        </p:txBody>
      </p:sp>
      <p:sp>
        <p:nvSpPr>
          <p:cNvPr id="8" name="Rectangle 7"/>
          <p:cNvSpPr/>
          <p:nvPr/>
        </p:nvSpPr>
        <p:spPr>
          <a:xfrm>
            <a:off x="84667" y="3275716"/>
            <a:ext cx="2760133" cy="337089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bg1"/>
                </a:solidFill>
                <a:cs typeface="Century Gothic"/>
              </a:rPr>
              <a:t>TASK: Start with drawing </a:t>
            </a:r>
            <a:r>
              <a:rPr lang="en-US" sz="2400" b="1" dirty="0">
                <a:solidFill>
                  <a:schemeClr val="bg1"/>
                </a:solidFill>
                <a:cs typeface="Century Gothic"/>
              </a:rPr>
              <a:t>the simple cube, then move on </a:t>
            </a:r>
            <a:r>
              <a:rPr lang="en-US" sz="2400" b="1" dirty="0" smtClean="0">
                <a:solidFill>
                  <a:schemeClr val="bg1"/>
                </a:solidFill>
                <a:cs typeface="Century Gothic"/>
              </a:rPr>
              <a:t>to drawing </a:t>
            </a:r>
            <a:r>
              <a:rPr lang="en-US" sz="2400" b="1" dirty="0">
                <a:solidFill>
                  <a:schemeClr val="bg1"/>
                </a:solidFill>
                <a:cs typeface="Century Gothic"/>
              </a:rPr>
              <a:t>more complex </a:t>
            </a:r>
            <a:r>
              <a:rPr lang="en-US" sz="2400" b="1" dirty="0" smtClean="0">
                <a:solidFill>
                  <a:schemeClr val="bg1"/>
                </a:solidFill>
                <a:cs typeface="Century Gothic"/>
              </a:rPr>
              <a:t>shapes from objects you have at home.</a:t>
            </a:r>
            <a:endParaRPr lang="en-US" sz="2400" dirty="0">
              <a:solidFill>
                <a:schemeClr val="bg1"/>
              </a:solidFill>
              <a:cs typeface="Century Gothi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16897"/>
            <a:ext cx="12192000" cy="2818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0" y="-34557"/>
            <a:ext cx="5252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Shading </a:t>
            </a: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 Task</a:t>
            </a:r>
          </a:p>
        </p:txBody>
      </p:sp>
    </p:spTree>
    <p:extLst>
      <p:ext uri="{BB962C8B-B14F-4D97-AF65-F5344CB8AC3E}">
        <p14:creationId xmlns:p14="http://schemas.microsoft.com/office/powerpoint/2010/main" val="175490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823475"/>
            <a:ext cx="12192000" cy="103452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rgbClr val="000000"/>
              </a:solidFill>
              <a:cs typeface="Century Gothic"/>
            </a:endParaRPr>
          </a:p>
        </p:txBody>
      </p:sp>
      <p:sp>
        <p:nvSpPr>
          <p:cNvPr id="28679" name="AutoShape 7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84667" y="-182033"/>
            <a:ext cx="406400" cy="406400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28681" name="AutoShape 9" descr="https://chasing42.files.wordpress.com/2012/06/sweaty-runner.jpeg?w=538"/>
          <p:cNvSpPr>
            <a:spLocks noChangeAspect="1" noChangeArrowheads="1"/>
          </p:cNvSpPr>
          <p:nvPr/>
        </p:nvSpPr>
        <p:spPr bwMode="auto">
          <a:xfrm>
            <a:off x="84667" y="-182033"/>
            <a:ext cx="406400" cy="406400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5" name="TextBox 4"/>
          <p:cNvSpPr txBox="1"/>
          <p:nvPr/>
        </p:nvSpPr>
        <p:spPr>
          <a:xfrm>
            <a:off x="5046133" y="2205341"/>
            <a:ext cx="6109547" cy="18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733" dirty="0"/>
              <a:t>Use what you have learnt today to improve this line drawing.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5" r="3671"/>
          <a:stretch/>
        </p:blipFill>
        <p:spPr>
          <a:xfrm>
            <a:off x="975360" y="1077622"/>
            <a:ext cx="2993813" cy="41021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3387" y="224367"/>
            <a:ext cx="12192000" cy="44499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4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Plenary </a:t>
            </a:r>
            <a:r>
              <a:rPr lang="en-GB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 Task</a:t>
            </a:r>
          </a:p>
        </p:txBody>
      </p:sp>
    </p:spTree>
    <p:extLst>
      <p:ext uri="{BB962C8B-B14F-4D97-AF65-F5344CB8AC3E}">
        <p14:creationId xmlns:p14="http://schemas.microsoft.com/office/powerpoint/2010/main" val="255131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318</Words>
  <Application>Microsoft Office PowerPoint</Application>
  <PresentationFormat>Custom</PresentationFormat>
  <Paragraphs>44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BRONZE/SILVER/GOLD – Sort the product images below into Ergonomic and Non – Ergonomic. SILVER/GOLD – Explain what the Ergonomic features of the products are in full sentences. </vt:lpstr>
      <vt:lpstr>Electric Toothbrush  Product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Edmonton County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Pierides</dc:creator>
  <cp:lastModifiedBy>teacher</cp:lastModifiedBy>
  <cp:revision>48</cp:revision>
  <dcterms:created xsi:type="dcterms:W3CDTF">2020-03-18T09:24:12Z</dcterms:created>
  <dcterms:modified xsi:type="dcterms:W3CDTF">2020-05-13T13:35:24Z</dcterms:modified>
</cp:coreProperties>
</file>